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Noto Sans TC" panose="020B0604020202020204" charset="-128"/>
      <p:regular r:id="rId13"/>
    </p:embeddedFont>
    <p:embeddedFont>
      <p:font typeface="Sitka Banner Semibold" pitchFamily="2" charset="0"/>
      <p:bold r:id="rId14"/>
      <p:boldItalic r:id="rId15"/>
    </p:embeddedFont>
    <p:embeddedFont>
      <p:font typeface="Sora Medium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180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607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64037" y="775742"/>
            <a:ext cx="7415927" cy="2129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dirty="0">
                <a:solidFill>
                  <a:srgbClr val="97B8FF"/>
                </a:solidFill>
                <a:latin typeface="Sitka Banner Semibold" pitchFamily="2" charset="0"/>
                <a:ea typeface="Sora Medium" pitchFamily="34" charset="-122"/>
                <a:cs typeface="Sora Medium" pitchFamily="34" charset="-120"/>
              </a:rPr>
              <a:t>Overview of ISO 27001:2022</a:t>
            </a:r>
            <a:endParaRPr lang="en-US" sz="6700" dirty="0">
              <a:latin typeface="Sitka Banner Semibold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4037" y="3069278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International standard for managing information security, providing a framework to protect data and systems effectively</a:t>
            </a: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864037" y="6970384"/>
            <a:ext cx="3170753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b="1" dirty="0">
                <a:solidFill>
                  <a:srgbClr val="E0D6DE"/>
                </a:solidFill>
                <a:latin typeface="Times New Roman" panose="02020603050405020304" pitchFamily="18" charset="0"/>
                <a:ea typeface="Noto Sans TC Bold" pitchFamily="34" charset="-122"/>
                <a:cs typeface="Times New Roman" panose="02020603050405020304" pitchFamily="18" charset="0"/>
              </a:rPr>
              <a:t>IT22339259 – Dewapriya S </a:t>
            </a:r>
            <a:r>
              <a:rPr lang="en-US" b="1" dirty="0" err="1">
                <a:solidFill>
                  <a:srgbClr val="E0D6DE"/>
                </a:solidFill>
                <a:latin typeface="Times New Roman" panose="02020603050405020304" pitchFamily="18" charset="0"/>
                <a:ea typeface="Noto Sans TC Bold" pitchFamily="34" charset="-122"/>
                <a:cs typeface="Times New Roman" panose="02020603050405020304" pitchFamily="18" charset="0"/>
              </a:rPr>
              <a:t>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9047408" y="-255423"/>
            <a:ext cx="5486400" cy="8229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5BB030-E4D8-70FC-0F27-A56B301DE0E9}"/>
              </a:ext>
            </a:extLst>
          </p:cNvPr>
          <p:cNvSpPr/>
          <p:nvPr/>
        </p:nvSpPr>
        <p:spPr>
          <a:xfrm>
            <a:off x="51515" y="7603926"/>
            <a:ext cx="14527369" cy="53447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330050" y="2539279"/>
            <a:ext cx="323788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Thank You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1042462" y="5086707"/>
            <a:ext cx="555427" cy="55542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241772" y="5179219"/>
            <a:ext cx="156686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1844705" y="508670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Takeaways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844705" y="5620584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ISO 27001 provides a comprehensive security framework.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1042462" y="6540103"/>
            <a:ext cx="555427" cy="55542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204744" y="6632615"/>
            <a:ext cx="230743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1844705" y="654010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Call to Action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1844705" y="7073979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Start gap analysis and define implementation scope.</a:t>
            </a:r>
            <a:endParaRPr lang="en-US" sz="19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1B4FEC-D276-DB09-F4C7-21D580481AFC}"/>
              </a:ext>
            </a:extLst>
          </p:cNvPr>
          <p:cNvSpPr/>
          <p:nvPr/>
        </p:nvSpPr>
        <p:spPr>
          <a:xfrm>
            <a:off x="55201" y="7598535"/>
            <a:ext cx="14533808" cy="53447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12300"/>
            <a:ext cx="129023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Benefits of ISO 27001:2022 Implementation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4372451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Improved Security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5005030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Protects against breaches, attacks, and unauthorized access.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4372451"/>
            <a:ext cx="3710464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Regulatory Compliance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5005030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Aligns with data protection laws like GDPR and HIPAA.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4372451"/>
            <a:ext cx="3492937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Operational Efficiency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5005030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Streamlines risk management and incident response.</a:t>
            </a:r>
            <a:endParaRPr lang="en-US" sz="19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425855-D054-BFB8-B8ED-2C2E380FC6D1}"/>
              </a:ext>
            </a:extLst>
          </p:cNvPr>
          <p:cNvSpPr/>
          <p:nvPr/>
        </p:nvSpPr>
        <p:spPr>
          <a:xfrm>
            <a:off x="55201" y="7598535"/>
            <a:ext cx="14533808" cy="53447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64037" y="903923"/>
            <a:ext cx="12362566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Changes in ISO 27001:2022</a:t>
            </a:r>
            <a:endParaRPr lang="en-US" sz="485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5DEEC5E-8FEE-AD39-2026-72872174E21F}"/>
              </a:ext>
            </a:extLst>
          </p:cNvPr>
          <p:cNvGrpSpPr/>
          <p:nvPr/>
        </p:nvGrpSpPr>
        <p:grpSpPr>
          <a:xfrm>
            <a:off x="864036" y="2513292"/>
            <a:ext cx="10855737" cy="1089303"/>
            <a:chOff x="864037" y="3094911"/>
            <a:chExt cx="10855737" cy="1089303"/>
          </a:xfrm>
        </p:grpSpPr>
        <p:sp>
          <p:nvSpPr>
            <p:cNvPr id="4" name="Shape 1"/>
            <p:cNvSpPr/>
            <p:nvPr/>
          </p:nvSpPr>
          <p:spPr>
            <a:xfrm>
              <a:off x="864037" y="3094911"/>
              <a:ext cx="555427" cy="555427"/>
            </a:xfrm>
            <a:prstGeom prst="roundRect">
              <a:avLst>
                <a:gd name="adj" fmla="val 6668"/>
              </a:avLst>
            </a:prstGeom>
            <a:solidFill>
              <a:srgbClr val="26262B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 2"/>
            <p:cNvSpPr/>
            <p:nvPr/>
          </p:nvSpPr>
          <p:spPr>
            <a:xfrm>
              <a:off x="1063347" y="3187422"/>
              <a:ext cx="156686" cy="37028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900"/>
                </a:lnSpc>
                <a:buNone/>
              </a:pPr>
              <a:r>
                <a:rPr lang="en-US" sz="2900" dirty="0">
                  <a:solidFill>
                    <a:srgbClr val="E0D6DE"/>
                  </a:solidFill>
                  <a:latin typeface="Sora Medium" pitchFamily="34" charset="0"/>
                  <a:ea typeface="Sora Medium" pitchFamily="34" charset="-122"/>
                  <a:cs typeface="Sora Medium" pitchFamily="34" charset="-120"/>
                </a:rPr>
                <a:t>1</a:t>
              </a:r>
              <a:endParaRPr lang="en-US" sz="2900" dirty="0"/>
            </a:p>
          </p:txBody>
        </p:sp>
        <p:sp>
          <p:nvSpPr>
            <p:cNvPr id="6" name="Text 3"/>
            <p:cNvSpPr/>
            <p:nvPr/>
          </p:nvSpPr>
          <p:spPr>
            <a:xfrm>
              <a:off x="1666280" y="3094911"/>
              <a:ext cx="3268861" cy="38576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3000"/>
                </a:lnSpc>
                <a:buNone/>
              </a:pPr>
              <a:r>
                <a:rPr lang="en-US" sz="2400" dirty="0">
                  <a:solidFill>
                    <a:srgbClr val="E0D6DE"/>
                  </a:solidFill>
                  <a:latin typeface="Sora Medium" pitchFamily="34" charset="0"/>
                  <a:ea typeface="Sora Medium" pitchFamily="34" charset="-122"/>
                  <a:cs typeface="Sora Medium" pitchFamily="34" charset="-120"/>
                </a:rPr>
                <a:t>Updated Control Set</a:t>
              </a:r>
              <a:endParaRPr lang="en-US" sz="2400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1666279" y="3628787"/>
              <a:ext cx="10053495" cy="55542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3100"/>
                </a:lnSpc>
                <a:buNone/>
              </a:pPr>
              <a:r>
                <a:rPr lang="en-US" sz="1900" dirty="0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Addresses modern security challenges like cloud and mobile.</a:t>
              </a:r>
              <a:endParaRPr lang="en-US" sz="19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3F94B87-C5FC-55FC-C131-4FD640B1AD66}"/>
              </a:ext>
            </a:extLst>
          </p:cNvPr>
          <p:cNvGrpSpPr/>
          <p:nvPr/>
        </p:nvGrpSpPr>
        <p:grpSpPr>
          <a:xfrm>
            <a:off x="864037" y="4117966"/>
            <a:ext cx="7415927" cy="928925"/>
            <a:chOff x="864037" y="4943356"/>
            <a:chExt cx="7415927" cy="928925"/>
          </a:xfrm>
        </p:grpSpPr>
        <p:sp>
          <p:nvSpPr>
            <p:cNvPr id="8" name="Shape 5"/>
            <p:cNvSpPr/>
            <p:nvPr/>
          </p:nvSpPr>
          <p:spPr>
            <a:xfrm>
              <a:off x="864037" y="4943356"/>
              <a:ext cx="555427" cy="555427"/>
            </a:xfrm>
            <a:prstGeom prst="roundRect">
              <a:avLst>
                <a:gd name="adj" fmla="val 6668"/>
              </a:avLst>
            </a:prstGeom>
            <a:solidFill>
              <a:srgbClr val="26262B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 6"/>
            <p:cNvSpPr/>
            <p:nvPr/>
          </p:nvSpPr>
          <p:spPr>
            <a:xfrm>
              <a:off x="1026319" y="5035867"/>
              <a:ext cx="230743" cy="37028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900"/>
                </a:lnSpc>
                <a:buNone/>
              </a:pPr>
              <a:r>
                <a:rPr lang="en-US" sz="2900" dirty="0">
                  <a:solidFill>
                    <a:srgbClr val="E0D6DE"/>
                  </a:solidFill>
                  <a:latin typeface="Sora Medium" pitchFamily="34" charset="0"/>
                  <a:ea typeface="Sora Medium" pitchFamily="34" charset="-122"/>
                  <a:cs typeface="Sora Medium" pitchFamily="34" charset="-120"/>
                </a:rPr>
                <a:t>2</a:t>
              </a:r>
              <a:endParaRPr lang="en-US" sz="2900" dirty="0"/>
            </a:p>
          </p:txBody>
        </p:sp>
        <p:sp>
          <p:nvSpPr>
            <p:cNvPr id="10" name="Text 7"/>
            <p:cNvSpPr/>
            <p:nvPr/>
          </p:nvSpPr>
          <p:spPr>
            <a:xfrm>
              <a:off x="1666280" y="4943356"/>
              <a:ext cx="3219450" cy="38576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3000"/>
                </a:lnSpc>
                <a:buNone/>
              </a:pPr>
              <a:r>
                <a:rPr lang="en-US" sz="2400" dirty="0">
                  <a:solidFill>
                    <a:srgbClr val="E0D6DE"/>
                  </a:solidFill>
                  <a:latin typeface="Sora Medium" pitchFamily="34" charset="0"/>
                  <a:ea typeface="Sora Medium" pitchFamily="34" charset="-122"/>
                  <a:cs typeface="Sora Medium" pitchFamily="34" charset="-120"/>
                </a:rPr>
                <a:t>Risk-Based Thinking</a:t>
              </a:r>
              <a:endParaRPr lang="en-US" sz="2400" dirty="0"/>
            </a:p>
          </p:txBody>
        </p:sp>
        <p:sp>
          <p:nvSpPr>
            <p:cNvPr id="11" name="Text 8"/>
            <p:cNvSpPr/>
            <p:nvPr/>
          </p:nvSpPr>
          <p:spPr>
            <a:xfrm>
              <a:off x="1666280" y="5477232"/>
              <a:ext cx="6613684" cy="3950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3100"/>
                </a:lnSpc>
                <a:buNone/>
              </a:pPr>
              <a:r>
                <a:rPr lang="en-US" sz="1900" dirty="0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Tailored approach to manage organizational risks.</a:t>
              </a:r>
              <a:endParaRPr lang="en-US" sz="19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86DCC93-319D-B8C1-1014-D052CAF72DAD}"/>
              </a:ext>
            </a:extLst>
          </p:cNvPr>
          <p:cNvGrpSpPr/>
          <p:nvPr/>
        </p:nvGrpSpPr>
        <p:grpSpPr>
          <a:xfrm>
            <a:off x="864036" y="5782628"/>
            <a:ext cx="7415927" cy="928925"/>
            <a:chOff x="864037" y="6396752"/>
            <a:chExt cx="7415927" cy="928925"/>
          </a:xfrm>
        </p:grpSpPr>
        <p:sp>
          <p:nvSpPr>
            <p:cNvPr id="12" name="Shape 9"/>
            <p:cNvSpPr/>
            <p:nvPr/>
          </p:nvSpPr>
          <p:spPr>
            <a:xfrm>
              <a:off x="864037" y="6396752"/>
              <a:ext cx="555427" cy="555427"/>
            </a:xfrm>
            <a:prstGeom prst="roundRect">
              <a:avLst>
                <a:gd name="adj" fmla="val 6668"/>
              </a:avLst>
            </a:prstGeom>
            <a:solidFill>
              <a:srgbClr val="26262B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 10"/>
            <p:cNvSpPr/>
            <p:nvPr/>
          </p:nvSpPr>
          <p:spPr>
            <a:xfrm>
              <a:off x="1026914" y="6489263"/>
              <a:ext cx="229672" cy="37028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900"/>
                </a:lnSpc>
                <a:buNone/>
              </a:pPr>
              <a:r>
                <a:rPr lang="en-US" sz="2900" dirty="0">
                  <a:solidFill>
                    <a:srgbClr val="E0D6DE"/>
                  </a:solidFill>
                  <a:latin typeface="Sora Medium" pitchFamily="34" charset="0"/>
                  <a:ea typeface="Sora Medium" pitchFamily="34" charset="-122"/>
                  <a:cs typeface="Sora Medium" pitchFamily="34" charset="-120"/>
                </a:rPr>
                <a:t>3</a:t>
              </a:r>
              <a:endParaRPr lang="en-US" sz="2900" dirty="0"/>
            </a:p>
          </p:txBody>
        </p:sp>
        <p:sp>
          <p:nvSpPr>
            <p:cNvPr id="14" name="Text 11"/>
            <p:cNvSpPr/>
            <p:nvPr/>
          </p:nvSpPr>
          <p:spPr>
            <a:xfrm>
              <a:off x="1666280" y="6396752"/>
              <a:ext cx="4149566" cy="38576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3000"/>
                </a:lnSpc>
                <a:buNone/>
              </a:pPr>
              <a:r>
                <a:rPr lang="en-US" sz="2400" dirty="0">
                  <a:solidFill>
                    <a:srgbClr val="E0D6DE"/>
                  </a:solidFill>
                  <a:latin typeface="Sora Medium" pitchFamily="34" charset="0"/>
                  <a:ea typeface="Sora Medium" pitchFamily="34" charset="-122"/>
                  <a:cs typeface="Sora Medium" pitchFamily="34" charset="-120"/>
                </a:rPr>
                <a:t>Alignment with ISO 31000</a:t>
              </a:r>
              <a:endParaRPr lang="en-US" sz="2400" dirty="0"/>
            </a:p>
          </p:txBody>
        </p:sp>
        <p:sp>
          <p:nvSpPr>
            <p:cNvPr id="15" name="Text 12"/>
            <p:cNvSpPr/>
            <p:nvPr/>
          </p:nvSpPr>
          <p:spPr>
            <a:xfrm>
              <a:off x="1666280" y="6930628"/>
              <a:ext cx="6613684" cy="3950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3100"/>
                </a:lnSpc>
                <a:buNone/>
              </a:pPr>
              <a:r>
                <a:rPr lang="en-US" sz="1900" dirty="0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Integrates risk management practices.</a:t>
              </a:r>
              <a:endParaRPr lang="en-US" sz="1900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ED5C646E-336D-201A-0480-8B8F1A27C1CF}"/>
              </a:ext>
            </a:extLst>
          </p:cNvPr>
          <p:cNvSpPr/>
          <p:nvPr/>
        </p:nvSpPr>
        <p:spPr>
          <a:xfrm>
            <a:off x="55201" y="7598535"/>
            <a:ext cx="14533808" cy="53447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32592" y="904875"/>
            <a:ext cx="7565946" cy="654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Structure of ISO 27001:2022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2592" y="1872853"/>
            <a:ext cx="7678817" cy="1205984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41903" y="2082165"/>
            <a:ext cx="3716655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Context of the Organization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41903" y="2534722"/>
            <a:ext cx="726019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Understanding internal and external factors.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32592" y="3288149"/>
            <a:ext cx="7678817" cy="1205984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941903" y="3497461"/>
            <a:ext cx="2616637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Leadership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941903" y="3950018"/>
            <a:ext cx="726019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Commitment and defined roles.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32592" y="4703445"/>
            <a:ext cx="7678817" cy="1205984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41903" y="4912757"/>
            <a:ext cx="2616637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Planning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41903" y="5365313"/>
            <a:ext cx="726019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Risk assessments and objectives.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32592" y="6118741"/>
            <a:ext cx="7678817" cy="1205984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941903" y="6328053"/>
            <a:ext cx="3167063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Performance Evaluation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941903" y="6780609"/>
            <a:ext cx="726019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Monitoring, measuring, and reviewing the ISMS.</a:t>
            </a:r>
            <a:endParaRPr lang="en-US" sz="1600" dirty="0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2690" y="626031"/>
            <a:ext cx="5688092" cy="710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The PDCA Model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8683" y="1678186"/>
            <a:ext cx="30480" cy="5925264"/>
          </a:xfrm>
          <a:prstGeom prst="roundRect">
            <a:avLst>
              <a:gd name="adj" fmla="val 111970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849368" y="2174677"/>
            <a:ext cx="796290" cy="30480"/>
          </a:xfrm>
          <a:prstGeom prst="roundRect">
            <a:avLst>
              <a:gd name="adj" fmla="val 111970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367998" y="1934051"/>
            <a:ext cx="511850" cy="51185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551712" y="2019300"/>
            <a:ext cx="144304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75270" y="1905595"/>
            <a:ext cx="2844046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Plan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75270" y="2397562"/>
            <a:ext cx="5958840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Establish ISMS policies and processes.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9368" y="3712845"/>
            <a:ext cx="796290" cy="30480"/>
          </a:xfrm>
          <a:prstGeom prst="roundRect">
            <a:avLst>
              <a:gd name="adj" fmla="val 111970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6367998" y="3472220"/>
            <a:ext cx="511850" cy="51185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517660" y="3557468"/>
            <a:ext cx="212527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75270" y="3443764"/>
            <a:ext cx="2844046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Do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75270" y="3935730"/>
            <a:ext cx="5958840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Implement and operate the ISMS controls.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9368" y="5251013"/>
            <a:ext cx="796290" cy="30480"/>
          </a:xfrm>
          <a:prstGeom prst="roundRect">
            <a:avLst>
              <a:gd name="adj" fmla="val 111970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6367998" y="5010388"/>
            <a:ext cx="511850" cy="51185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518136" y="5095637"/>
            <a:ext cx="211574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875270" y="4981932"/>
            <a:ext cx="2844046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Check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875270" y="5473898"/>
            <a:ext cx="5958840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Monitor, measure, and review ISMS performance.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6849368" y="6789182"/>
            <a:ext cx="796290" cy="30480"/>
          </a:xfrm>
          <a:prstGeom prst="roundRect">
            <a:avLst>
              <a:gd name="adj" fmla="val 111970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6367998" y="6548557"/>
            <a:ext cx="511850" cy="51185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6512659" y="6633805"/>
            <a:ext cx="222409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650" dirty="0"/>
          </a:p>
        </p:txBody>
      </p:sp>
      <p:sp>
        <p:nvSpPr>
          <p:cNvPr id="23" name="Text 20"/>
          <p:cNvSpPr/>
          <p:nvPr/>
        </p:nvSpPr>
        <p:spPr>
          <a:xfrm>
            <a:off x="7875270" y="6520101"/>
            <a:ext cx="2844046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Act</a:t>
            </a:r>
            <a:endParaRPr lang="en-US" sz="2200" dirty="0"/>
          </a:p>
        </p:txBody>
      </p:sp>
      <p:sp>
        <p:nvSpPr>
          <p:cNvPr id="24" name="Text 21"/>
          <p:cNvSpPr/>
          <p:nvPr/>
        </p:nvSpPr>
        <p:spPr>
          <a:xfrm>
            <a:off x="7875270" y="7012067"/>
            <a:ext cx="5958840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Take corrective actions for continual improvement.</a:t>
            </a:r>
            <a:endParaRPr lang="en-US" sz="175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A47C8B-BFA9-0493-5D75-BF46D4BB5E30}"/>
              </a:ext>
            </a:extLst>
          </p:cNvPr>
          <p:cNvSpPr/>
          <p:nvPr/>
        </p:nvSpPr>
        <p:spPr>
          <a:xfrm>
            <a:off x="51515" y="7603926"/>
            <a:ext cx="14527369" cy="53447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084332" y="469821"/>
            <a:ext cx="4271367" cy="533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Annex A Controls</a:t>
            </a:r>
            <a:endParaRPr lang="en-US" sz="3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332" y="1260038"/>
            <a:ext cx="427077" cy="42707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84332" y="1857970"/>
            <a:ext cx="2135624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Organizational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6084332" y="2227421"/>
            <a:ext cx="794813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Policies, procedures, and governance.</a:t>
            </a:r>
            <a:endParaRPr lang="en-US" sz="1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332" y="3013353"/>
            <a:ext cx="427077" cy="42707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84332" y="3611285"/>
            <a:ext cx="2135624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People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6084332" y="3980736"/>
            <a:ext cx="794813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Roles, responsibilities, and awareness.</a:t>
            </a:r>
            <a:endParaRPr lang="en-US" sz="13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332" y="4766667"/>
            <a:ext cx="427077" cy="42707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84332" y="5364599"/>
            <a:ext cx="2135624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Physical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6084332" y="5734050"/>
            <a:ext cx="794813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Physical security and environmental controls.</a:t>
            </a:r>
            <a:endParaRPr lang="en-US" sz="13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4332" y="6519982"/>
            <a:ext cx="427077" cy="42707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84332" y="7117913"/>
            <a:ext cx="2135624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Technological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6084332" y="7487364"/>
            <a:ext cx="794813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Technical security controls and solutions.</a:t>
            </a:r>
            <a:endParaRPr lang="en-US" sz="13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C7311-003F-4C9E-D32F-2BF18679EE6B}"/>
              </a:ext>
            </a:extLst>
          </p:cNvPr>
          <p:cNvSpPr/>
          <p:nvPr/>
        </p:nvSpPr>
        <p:spPr>
          <a:xfrm>
            <a:off x="51515" y="7863245"/>
            <a:ext cx="14527369" cy="27515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0" y="0"/>
            <a:ext cx="5486400" cy="823055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alphaModFix amt="70000"/>
          </a:blip>
          <a:srcRect t="15698"/>
          <a:stretch/>
        </p:blipFill>
        <p:spPr>
          <a:xfrm>
            <a:off x="8030816" y="-116957"/>
            <a:ext cx="6599583" cy="83465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311" y="607576"/>
            <a:ext cx="7597378" cy="1381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Steps to Implement ISO 27001:2022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311" y="2320052"/>
            <a:ext cx="1104781" cy="17677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9443" y="2540913"/>
            <a:ext cx="2762131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Define Scope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9443" y="3018711"/>
            <a:ext cx="6161246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Identify ISMS boundaries.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311" y="4087773"/>
            <a:ext cx="1104781" cy="17677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9443" y="4308634"/>
            <a:ext cx="3673912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Conduct Risk Assessment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9443" y="4786432"/>
            <a:ext cx="6161246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Identify and assess information security risks.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311" y="5855494"/>
            <a:ext cx="1104781" cy="17677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9443" y="6076355"/>
            <a:ext cx="2832021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Implement Controls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9443" y="6554153"/>
            <a:ext cx="6161246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Based on risk assessment and Annex A.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14630400" cy="27784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954" y="3389590"/>
            <a:ext cx="10629900" cy="694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ISO 27001:2022 Certification Process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7954" y="4417457"/>
            <a:ext cx="13074491" cy="3203138"/>
          </a:xfrm>
          <a:prstGeom prst="roundRect">
            <a:avLst>
              <a:gd name="adj" fmla="val 104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785574" y="4425077"/>
            <a:ext cx="13059251" cy="63758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007745" y="4566047"/>
            <a:ext cx="6081474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Preparation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41181" y="4566047"/>
            <a:ext cx="6081474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Gap analysis and ISMS readiness.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85574" y="5062657"/>
            <a:ext cx="13059251" cy="63758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07745" y="5203627"/>
            <a:ext cx="6081474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Stage 1 Audit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41181" y="5203627"/>
            <a:ext cx="6081474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Review of ISMS documentation and readiness.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85574" y="5700236"/>
            <a:ext cx="13059251" cy="63758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007745" y="5841206"/>
            <a:ext cx="6081474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Stage 2 Audit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41181" y="5841206"/>
            <a:ext cx="6081474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Assessment of ISMS implementation and controls.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85574" y="6337816"/>
            <a:ext cx="13059251" cy="63758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1007745" y="6478786"/>
            <a:ext cx="6081474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Certification Decision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541181" y="6478786"/>
            <a:ext cx="6081474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Issuance of certification if compliant.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85574" y="6975396"/>
            <a:ext cx="13059251" cy="63758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1007745" y="7116366"/>
            <a:ext cx="6081474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Ongoing Surveillance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7541181" y="7116366"/>
            <a:ext cx="6081474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Regular audits to ensure continual compliance.</a:t>
            </a:r>
            <a:endParaRPr lang="en-US" sz="17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99563B-125F-55A4-367C-A5DF4A7EC2D4}"/>
              </a:ext>
            </a:extLst>
          </p:cNvPr>
          <p:cNvSpPr/>
          <p:nvPr/>
        </p:nvSpPr>
        <p:spPr>
          <a:xfrm>
            <a:off x="55201" y="7761565"/>
            <a:ext cx="14533808" cy="37144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24249" y="777478"/>
            <a:ext cx="12942116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Challenges in ISO 27001 Implementation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915553" y="2048947"/>
            <a:ext cx="7415927" cy="142255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162369" y="2295763"/>
            <a:ext cx="3182422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Resource Allocation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162369" y="2829639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Dedicated time, budget, and skilled personnel.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915553" y="3718322"/>
            <a:ext cx="7415927" cy="142255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162369" y="3965138"/>
            <a:ext cx="3358634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Change Management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162369" y="4499015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Overcoming resistance to new security processes.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915553" y="5387697"/>
            <a:ext cx="7415927" cy="142255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162369" y="5634514"/>
            <a:ext cx="350031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Ongoing Maintenance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162369" y="6168390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Continuous monitoring, auditing, and improvement.</a:t>
            </a:r>
            <a:endParaRPr lang="en-US" sz="19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82891D-4B4B-3144-FD3C-9B889C1D8D8B}"/>
              </a:ext>
            </a:extLst>
          </p:cNvPr>
          <p:cNvSpPr/>
          <p:nvPr/>
        </p:nvSpPr>
        <p:spPr>
          <a:xfrm>
            <a:off x="55201" y="7598535"/>
            <a:ext cx="14533808" cy="53447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361</Words>
  <Application>Microsoft Office PowerPoint</Application>
  <PresentationFormat>Custom</PresentationFormat>
  <Paragraphs>93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Noto Sans TC</vt:lpstr>
      <vt:lpstr>Sitka Banner Semibold</vt:lpstr>
      <vt:lpstr>Times New Roman</vt:lpstr>
      <vt:lpstr>Sora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DEWAPRIYA S S it22339256</cp:lastModifiedBy>
  <cp:revision>2</cp:revision>
  <dcterms:created xsi:type="dcterms:W3CDTF">2024-10-14T16:23:01Z</dcterms:created>
  <dcterms:modified xsi:type="dcterms:W3CDTF">2024-10-14T17:59:00Z</dcterms:modified>
</cp:coreProperties>
</file>